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61" r:id="rId4"/>
    <p:sldId id="262" r:id="rId5"/>
    <p:sldId id="321" r:id="rId6"/>
    <p:sldId id="257" r:id="rId7"/>
    <p:sldId id="322" r:id="rId8"/>
    <p:sldId id="285" r:id="rId9"/>
    <p:sldId id="309" r:id="rId10"/>
    <p:sldId id="320" r:id="rId11"/>
    <p:sldId id="300" r:id="rId12"/>
    <p:sldId id="311" r:id="rId13"/>
    <p:sldId id="302" r:id="rId14"/>
    <p:sldId id="304" r:id="rId15"/>
    <p:sldId id="312" r:id="rId16"/>
    <p:sldId id="308" r:id="rId17"/>
    <p:sldId id="313" r:id="rId18"/>
    <p:sldId id="315" r:id="rId19"/>
    <p:sldId id="316" r:id="rId20"/>
    <p:sldId id="282" r:id="rId21"/>
    <p:sldId id="280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X9XtezWSG+owYiM7LvDJuA==" hashData="xjhpBeW5jcrt2AIDUCBeiXGfWiQ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54" autoAdjust="0"/>
    <p:restoredTop sz="94705"/>
  </p:normalViewPr>
  <p:slideViewPr>
    <p:cSldViewPr>
      <p:cViewPr>
        <p:scale>
          <a:sx n="72" d="100"/>
          <a:sy n="72" d="100"/>
        </p:scale>
        <p:origin x="-1314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Possibly replacing this diagram?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16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SWR_WXDMh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438401" y="3515104"/>
              <a:ext cx="5775542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err="1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Peacebuilding</a:t>
              </a: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 Activities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2.2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2: Mandated Tasks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3. Disarmament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, Demobilization &amp;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Reintegration (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DDR)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GB" sz="2400" b="1" dirty="0">
                <a:latin typeface="Century Gothic" panose="020B0502020202020204" pitchFamily="34" charset="0"/>
              </a:rPr>
              <a:t>Disarmament</a:t>
            </a:r>
            <a:r>
              <a:rPr lang="en-GB" sz="2400" dirty="0">
                <a:latin typeface="Century Gothic" panose="020B0502020202020204" pitchFamily="34" charset="0"/>
              </a:rPr>
              <a:t>: collection, documentation, control, disposal of weapons </a:t>
            </a:r>
          </a:p>
          <a:p>
            <a:pPr marL="342900" indent="-342900">
              <a:buFont typeface="Wingdings" charset="2"/>
              <a:buChar char="§"/>
            </a:pPr>
            <a:r>
              <a:rPr lang="en-GB" sz="2400" b="1" dirty="0">
                <a:latin typeface="Century Gothic" panose="020B0502020202020204" pitchFamily="34" charset="0"/>
              </a:rPr>
              <a:t>Demobilization: </a:t>
            </a:r>
            <a:r>
              <a:rPr lang="en-GB" sz="2400" dirty="0">
                <a:latin typeface="Century Gothic" panose="020B0502020202020204" pitchFamily="34" charset="0"/>
              </a:rPr>
              <a:t>discharge of active combatants from armed forces or groups</a:t>
            </a:r>
          </a:p>
          <a:p>
            <a:pPr marL="342900" indent="-342900">
              <a:buFont typeface="Wingdings" charset="2"/>
              <a:buChar char="§"/>
            </a:pPr>
            <a:r>
              <a:rPr lang="en-GB" sz="2400" b="1" dirty="0">
                <a:latin typeface="Century Gothic" panose="020B0502020202020204" pitchFamily="34" charset="0"/>
              </a:rPr>
              <a:t>Reinsertion*</a:t>
            </a:r>
            <a:r>
              <a:rPr lang="en-GB" sz="2400" dirty="0">
                <a:latin typeface="Century Gothic" panose="020B0502020202020204" pitchFamily="34" charset="0"/>
              </a:rPr>
              <a:t>: transitional assistance covering basic needs </a:t>
            </a:r>
          </a:p>
          <a:p>
            <a:pPr marL="342900" indent="-342900">
              <a:buFont typeface="Wingdings" charset="2"/>
              <a:buChar char="§"/>
            </a:pPr>
            <a:r>
              <a:rPr lang="en-GB" sz="2400" b="1" dirty="0">
                <a:latin typeface="Century Gothic" panose="020B0502020202020204" pitchFamily="34" charset="0"/>
              </a:rPr>
              <a:t>Reintegration: </a:t>
            </a:r>
            <a:r>
              <a:rPr lang="en-GB" sz="2400" dirty="0">
                <a:latin typeface="Century Gothic" panose="020B0502020202020204" pitchFamily="34" charset="0"/>
              </a:rPr>
              <a:t>process to acquire civilian </a:t>
            </a:r>
            <a:r>
              <a:rPr lang="en-GB" sz="2400" dirty="0" smtClean="0">
                <a:latin typeface="Century Gothic" panose="020B0502020202020204" pitchFamily="34" charset="0"/>
              </a:rPr>
              <a:t>status</a:t>
            </a:r>
            <a:r>
              <a:rPr lang="en-GB" sz="2400" dirty="0">
                <a:latin typeface="Century Gothic" panose="020B0502020202020204" pitchFamily="34" charset="0"/>
              </a:rPr>
              <a:t>, sustainable employment, income 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2" descr="F:\CPTM END\CPTM Slides Content\burundi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663062"/>
            <a:ext cx="3638723" cy="169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0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3. Disarmament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, Demobilization &amp;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Reintegration (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DDR)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UNPKO:</a:t>
            </a:r>
            <a:endParaRPr lang="en-US" sz="2400" b="1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Contributes </a:t>
            </a:r>
            <a:r>
              <a:rPr lang="en-US" sz="2400" dirty="0">
                <a:latin typeface="Century Gothic"/>
                <a:cs typeface="Century Gothic"/>
              </a:rPr>
              <a:t>to UN system efforts 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Enables national </a:t>
            </a:r>
            <a:r>
              <a:rPr lang="en-US" sz="2400" dirty="0">
                <a:latin typeface="Century Gothic"/>
                <a:cs typeface="Century Gothic"/>
              </a:rPr>
              <a:t>DDR </a:t>
            </a:r>
            <a:r>
              <a:rPr lang="en-US" sz="2400" dirty="0" err="1">
                <a:latin typeface="Century Gothic"/>
                <a:cs typeface="Century Gothic"/>
              </a:rPr>
              <a:t>programmes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Provides </a:t>
            </a:r>
            <a:r>
              <a:rPr lang="en-US" sz="2400" dirty="0">
                <a:latin typeface="Century Gothic"/>
                <a:cs typeface="Century Gothic"/>
              </a:rPr>
              <a:t>technical advice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Secures </a:t>
            </a:r>
            <a:r>
              <a:rPr lang="en-US" sz="2400" dirty="0">
                <a:latin typeface="Century Gothic"/>
                <a:cs typeface="Century Gothic"/>
              </a:rPr>
              <a:t>disarmament and cantonment sites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Collects </a:t>
            </a:r>
            <a:r>
              <a:rPr lang="en-US" sz="2400" dirty="0">
                <a:latin typeface="Century Gothic"/>
                <a:cs typeface="Century Gothic"/>
              </a:rPr>
              <a:t>and </a:t>
            </a:r>
            <a:r>
              <a:rPr lang="en-US" sz="2400" dirty="0" smtClean="0">
                <a:latin typeface="Century Gothic"/>
                <a:cs typeface="Century Gothic"/>
              </a:rPr>
              <a:t>destroys </a:t>
            </a:r>
            <a:r>
              <a:rPr lang="en-US" sz="2400" dirty="0">
                <a:latin typeface="Century Gothic"/>
                <a:cs typeface="Century Gothic"/>
              </a:rPr>
              <a:t>weapons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2" descr="F:\CPTM END\CPTM Slides Content\burundi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663062"/>
            <a:ext cx="3638723" cy="169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62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981200"/>
            <a:ext cx="7924800" cy="4572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National Security and Justice Sector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4. Security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Sector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Reform (SSR)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381000" y="838200"/>
            <a:ext cx="8458200" cy="1143000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entury Gothic"/>
                <a:cs typeface="Century Gothic"/>
              </a:rPr>
              <a:t>State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371600" y="2437228"/>
            <a:ext cx="6477000" cy="3048000"/>
            <a:chOff x="1066800" y="2819400"/>
            <a:chExt cx="6477000" cy="3048000"/>
          </a:xfrm>
        </p:grpSpPr>
        <p:sp>
          <p:nvSpPr>
            <p:cNvPr id="5" name="Rectangle 4"/>
            <p:cNvSpPr/>
            <p:nvPr/>
          </p:nvSpPr>
          <p:spPr>
            <a:xfrm>
              <a:off x="10668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Century Gothic"/>
                  <a:cs typeface="Century Gothic"/>
                </a:rPr>
                <a:t>Police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Century Gothic"/>
                  <a:cs typeface="Century Gothic"/>
                </a:rPr>
                <a:t>Border Security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432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Century Gothic"/>
                  <a:cs typeface="Century Gothic"/>
                </a:rPr>
                <a:t>Prisons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814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Century Gothic"/>
                  <a:cs typeface="Century Gothic"/>
                </a:rPr>
                <a:t>Non-State Security Providers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196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  <a:latin typeface="Century Gothic"/>
                  <a:cs typeface="Century Gothic"/>
                </a:rPr>
                <a:t>Defence</a:t>
              </a:r>
              <a:r>
                <a:rPr lang="en-US" sz="2000" dirty="0">
                  <a:solidFill>
                    <a:schemeClr val="tx1"/>
                  </a:solidFill>
                  <a:latin typeface="Century Gothic"/>
                  <a:cs typeface="Century Gothic"/>
                </a:rPr>
                <a:t> 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578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Century Gothic"/>
                  <a:cs typeface="Century Gothic"/>
                </a:rPr>
                <a:t>Civil Society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60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Century Gothic"/>
                  <a:cs typeface="Century Gothic"/>
                </a:rPr>
                <a:t>Parliament/Ministries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934200" y="2819400"/>
              <a:ext cx="609600" cy="3048000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Century Gothic"/>
                  <a:cs typeface="Century Gothic"/>
                </a:rPr>
                <a:t>Judiciary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609600" y="5486400"/>
            <a:ext cx="7924800" cy="4572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Security and Justice Needs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5943600"/>
            <a:ext cx="8458200" cy="4572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entury Gothic"/>
                <a:cs typeface="Century Gothic"/>
              </a:rPr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7927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4. Security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Sector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Reform (SSR)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4770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UNPKO</a:t>
            </a:r>
            <a:r>
              <a:rPr lang="en-US" sz="2400" b="1" dirty="0">
                <a:latin typeface="Century Gothic"/>
                <a:cs typeface="Century Gothic"/>
              </a:rPr>
              <a:t>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Facilitates </a:t>
            </a:r>
            <a:r>
              <a:rPr lang="en-US" sz="2400" dirty="0">
                <a:latin typeface="Century Gothic"/>
                <a:cs typeface="Century Gothic"/>
              </a:rPr>
              <a:t>national SSR dialogues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Develops </a:t>
            </a:r>
            <a:r>
              <a:rPr lang="en-US" sz="2400" dirty="0">
                <a:latin typeface="Century Gothic"/>
                <a:cs typeface="Century Gothic"/>
              </a:rPr>
              <a:t>national security policies, strategies, plans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Strengthens </a:t>
            </a:r>
            <a:r>
              <a:rPr lang="en-US" sz="2400" dirty="0">
                <a:latin typeface="Century Gothic"/>
                <a:cs typeface="Century Gothic"/>
              </a:rPr>
              <a:t>oversight, management, coordination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Prepares </a:t>
            </a:r>
            <a:r>
              <a:rPr lang="en-US" sz="2400" dirty="0">
                <a:latin typeface="Century Gothic"/>
                <a:cs typeface="Century Gothic"/>
              </a:rPr>
              <a:t>legislation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Mobilizes </a:t>
            </a:r>
            <a:r>
              <a:rPr lang="en-US" sz="2400" dirty="0">
                <a:latin typeface="Century Gothic"/>
                <a:cs typeface="Century Gothic"/>
              </a:rPr>
              <a:t>resources, harmonize support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Education, training, institution building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Monitors </a:t>
            </a:r>
            <a:r>
              <a:rPr lang="en-US" sz="2400" dirty="0">
                <a:latin typeface="Century Gothic"/>
                <a:cs typeface="Century Gothic"/>
              </a:rPr>
              <a:t>and </a:t>
            </a:r>
            <a:r>
              <a:rPr lang="en-US" sz="2400" dirty="0" smtClean="0">
                <a:latin typeface="Century Gothic"/>
                <a:cs typeface="Century Gothic"/>
              </a:rPr>
              <a:t>evaluates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err="1">
                <a:latin typeface="Century Gothic"/>
                <a:cs typeface="Century Gothic"/>
              </a:rPr>
              <a:t>Defence</a:t>
            </a:r>
            <a:r>
              <a:rPr lang="en-US" sz="2400" dirty="0">
                <a:latin typeface="Century Gothic"/>
                <a:cs typeface="Century Gothic"/>
              </a:rPr>
              <a:t> sector reform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395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5. Rule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of Law (ROL)-Related Activities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ROL: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legal </a:t>
            </a:r>
            <a:r>
              <a:rPr lang="en-US" sz="2400" dirty="0">
                <a:latin typeface="Century Gothic"/>
                <a:cs typeface="Century Gothic"/>
              </a:rPr>
              <a:t>and political framework under which all persons and institutions, including state, are accountable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Laws are: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/>
                <a:cs typeface="Century Gothic"/>
              </a:rPr>
              <a:t>Publicly promulgated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/>
                <a:cs typeface="Century Gothic"/>
              </a:rPr>
              <a:t>Equally enforced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/>
                <a:cs typeface="Century Gothic"/>
              </a:rPr>
              <a:t>Independently adjudicated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/>
                <a:cs typeface="Century Gothic"/>
              </a:rPr>
              <a:t>Consistent with IHRL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3" descr="F:\CPTM END\CPTM Slides Content\national partners justi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05400"/>
            <a:ext cx="192559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F:\CPTM END\CPTM Slides Content\7606127686_9338ad55bb_k-1180x78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066" y="5105399"/>
            <a:ext cx="1921868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F:\CPTM END\CPTM Slides Content\police partne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683" y="5105400"/>
            <a:ext cx="1922117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0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5. Rule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of Law (ROL)-Related Activities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UNPKO</a:t>
            </a:r>
            <a:r>
              <a:rPr lang="en-US" sz="2400" b="1" dirty="0">
                <a:latin typeface="Century Gothic"/>
                <a:cs typeface="Century Gothic"/>
              </a:rPr>
              <a:t>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Comprehensive plans include building police stations, court houses, prisons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Develops </a:t>
            </a:r>
            <a:r>
              <a:rPr lang="en-US" sz="2400" dirty="0">
                <a:latin typeface="Century Gothic"/>
                <a:cs typeface="Century Gothic"/>
              </a:rPr>
              <a:t>local capacity, human resources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Oversees </a:t>
            </a:r>
            <a:r>
              <a:rPr lang="en-US" sz="2400" dirty="0">
                <a:latin typeface="Century Gothic"/>
                <a:cs typeface="Century Gothic"/>
              </a:rPr>
              <a:t>rehabilitation of training </a:t>
            </a:r>
            <a:r>
              <a:rPr lang="en-US" sz="2400" dirty="0" err="1">
                <a:latin typeface="Century Gothic"/>
                <a:cs typeface="Century Gothic"/>
              </a:rPr>
              <a:t>centres</a:t>
            </a:r>
            <a:r>
              <a:rPr lang="en-US" sz="2400" dirty="0">
                <a:latin typeface="Century Gothic"/>
                <a:cs typeface="Century Gothic"/>
              </a:rPr>
              <a:t>, universities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pic>
        <p:nvPicPr>
          <p:cNvPr id="8" name="Picture 3" descr="F:\CPTM END\CPTM Slides Content\national partners justi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05400"/>
            <a:ext cx="192559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F:\CPTM END\CPTM Slides Content\7606127686_9338ad55bb_k-1180x78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066" y="5105399"/>
            <a:ext cx="1921868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F:\CPTM END\CPTM Slides Content\police partne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683" y="5105400"/>
            <a:ext cx="1922117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33600" y="641965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228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6. Electoral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Assistance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Legal</a:t>
            </a:r>
            <a:r>
              <a:rPr lang="en-US" sz="2400" dirty="0">
                <a:latin typeface="Century Gothic"/>
                <a:cs typeface="Century Gothic"/>
              </a:rPr>
              <a:t>, technical, logistic support to electoral laws, processes and institutions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/>
                <a:cs typeface="Century Gothic"/>
              </a:rPr>
              <a:t>Technical assistance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/>
                <a:cs typeface="Century Gothic"/>
              </a:rPr>
              <a:t>Election observation, other assessments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Organization </a:t>
            </a:r>
            <a:r>
              <a:rPr lang="en-US" sz="2400" dirty="0">
                <a:latin typeface="Century Gothic"/>
                <a:cs typeface="Century Gothic"/>
              </a:rPr>
              <a:t>or supervision of elections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965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12" name="Picture 4" descr="Elecciones en Timor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293107"/>
            <a:ext cx="2971800" cy="198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58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6. Electoral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Assistance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Department of Political Affairs’ (DPA) Electoral Assistance Division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UNPKO </a:t>
            </a:r>
            <a:r>
              <a:rPr lang="en-US" sz="2400" dirty="0" smtClean="0">
                <a:latin typeface="Century Gothic"/>
                <a:cs typeface="Century Gothic"/>
              </a:rPr>
              <a:t>collaborates </a:t>
            </a:r>
            <a:r>
              <a:rPr lang="en-US" sz="2400" dirty="0">
                <a:latin typeface="Century Gothic"/>
                <a:cs typeface="Century Gothic"/>
              </a:rPr>
              <a:t>with </a:t>
            </a:r>
            <a:r>
              <a:rPr lang="en-US" sz="2400" dirty="0" smtClean="0">
                <a:latin typeface="Century Gothic"/>
                <a:cs typeface="Century Gothic"/>
              </a:rPr>
              <a:t>DPA and </a:t>
            </a:r>
            <a:r>
              <a:rPr lang="en-US" sz="2400" dirty="0">
                <a:latin typeface="Century Gothic"/>
                <a:cs typeface="Century Gothic"/>
              </a:rPr>
              <a:t>UNCT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4" descr="Elecciones en Timor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293107"/>
            <a:ext cx="2971800" cy="198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1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7. Support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to the Restoration &amp;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Extension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of State Authority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Rebuilding legitimacy and people’s confidence in s</a:t>
            </a:r>
            <a:r>
              <a:rPr lang="en-US" sz="2400" dirty="0" smtClean="0">
                <a:latin typeface="Century Gothic"/>
                <a:cs typeface="Century Gothic"/>
              </a:rPr>
              <a:t>tate </a:t>
            </a:r>
            <a:r>
              <a:rPr lang="en-US" sz="2400" dirty="0">
                <a:latin typeface="Century Gothic"/>
                <a:cs typeface="Century Gothic"/>
              </a:rPr>
              <a:t>institutions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2" descr="F:\CPTM END\CPTM Slides Content\civilaffairs_pan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5800"/>
            <a:ext cx="365760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7. Support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to the Restoration &amp;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Extension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of State Authority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UNPKO</a:t>
            </a:r>
            <a:r>
              <a:rPr lang="en-US" sz="2400" b="1" dirty="0">
                <a:latin typeface="Century Gothic"/>
                <a:cs typeface="Century Gothic"/>
              </a:rPr>
              <a:t>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Key role of Civil </a:t>
            </a:r>
            <a:r>
              <a:rPr lang="en-US" sz="2400" dirty="0">
                <a:latin typeface="Century Gothic"/>
                <a:cs typeface="Century Gothic"/>
              </a:rPr>
              <a:t>Affairs </a:t>
            </a:r>
            <a:r>
              <a:rPr lang="en-US" sz="2400" dirty="0" smtClean="0">
                <a:latin typeface="Century Gothic"/>
                <a:cs typeface="Century Gothic"/>
              </a:rPr>
              <a:t>Officers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Develop </a:t>
            </a:r>
            <a:r>
              <a:rPr lang="en-US" sz="2400" dirty="0">
                <a:latin typeface="Century Gothic"/>
                <a:cs typeface="Century Gothic"/>
              </a:rPr>
              <a:t>accountability, </a:t>
            </a:r>
            <a:r>
              <a:rPr lang="en-US" sz="2400" dirty="0" smtClean="0">
                <a:latin typeface="Century Gothic"/>
                <a:cs typeface="Century Gothic"/>
              </a:rPr>
              <a:t>transparency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Preliminary </a:t>
            </a:r>
            <a:r>
              <a:rPr lang="en-US" sz="2400" dirty="0">
                <a:latin typeface="Century Gothic"/>
                <a:cs typeface="Century Gothic"/>
              </a:rPr>
              <a:t>assessments of </a:t>
            </a:r>
            <a:r>
              <a:rPr lang="en-US" sz="2400" dirty="0" smtClean="0">
                <a:latin typeface="Century Gothic"/>
                <a:cs typeface="Century Gothic"/>
              </a:rPr>
              <a:t>needs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Monitor </a:t>
            </a:r>
            <a:r>
              <a:rPr lang="en-US" sz="2400" dirty="0">
                <a:latin typeface="Century Gothic"/>
                <a:cs typeface="Century Gothic"/>
              </a:rPr>
              <a:t>delivery of public </a:t>
            </a:r>
            <a:r>
              <a:rPr lang="en-US" sz="2400" dirty="0" smtClean="0">
                <a:latin typeface="Century Gothic"/>
                <a:cs typeface="Century Gothic"/>
              </a:rPr>
              <a:t>services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Local </a:t>
            </a:r>
            <a:r>
              <a:rPr lang="en-US" sz="2400" dirty="0">
                <a:latin typeface="Century Gothic"/>
                <a:cs typeface="Century Gothic"/>
              </a:rPr>
              <a:t>civic education, </a:t>
            </a:r>
            <a:r>
              <a:rPr lang="en-US" sz="2400" dirty="0" smtClean="0">
                <a:latin typeface="Century Gothic"/>
                <a:cs typeface="Century Gothic"/>
              </a:rPr>
              <a:t>sensitization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Logistical</a:t>
            </a:r>
            <a:r>
              <a:rPr lang="en-US" sz="2400" dirty="0">
                <a:latin typeface="Century Gothic"/>
                <a:cs typeface="Century Gothic"/>
              </a:rPr>
              <a:t>, administrative </a:t>
            </a:r>
            <a:r>
              <a:rPr lang="en-US" sz="2400" dirty="0" smtClean="0">
                <a:latin typeface="Century Gothic"/>
                <a:cs typeface="Century Gothic"/>
              </a:rPr>
              <a:t>support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Capacity-building </a:t>
            </a:r>
            <a:r>
              <a:rPr lang="en-US" sz="2400" dirty="0">
                <a:latin typeface="Century Gothic"/>
                <a:cs typeface="Century Gothic"/>
              </a:rPr>
              <a:t>of local </a:t>
            </a:r>
            <a:r>
              <a:rPr lang="en-US" sz="2400" dirty="0" smtClean="0">
                <a:latin typeface="Century Gothic"/>
                <a:cs typeface="Century Gothic"/>
              </a:rPr>
              <a:t>people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Support </a:t>
            </a:r>
            <a:r>
              <a:rPr lang="en-US" sz="2400" dirty="0">
                <a:latin typeface="Century Gothic"/>
                <a:cs typeface="Century Gothic"/>
              </a:rPr>
              <a:t>to policy, planning, </a:t>
            </a:r>
            <a:r>
              <a:rPr lang="en-US" sz="2400" dirty="0" smtClean="0">
                <a:latin typeface="Century Gothic"/>
                <a:cs typeface="Century Gothic"/>
              </a:rPr>
              <a:t>decision-making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smtClean="0">
                <a:latin typeface="Century Gothic"/>
                <a:cs typeface="Century Gothic"/>
              </a:rPr>
              <a:t>Mobilization </a:t>
            </a:r>
            <a:r>
              <a:rPr lang="en-US" sz="2400" dirty="0">
                <a:latin typeface="Century Gothic"/>
                <a:cs typeface="Century Gothic"/>
              </a:rPr>
              <a:t>of donor interest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13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74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9248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Peacekeeping personnel are “early peacebuilders”: 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Peacekeeping is temporary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Peacebuilding helps lasting peace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Peacebuilding activities – mine action, DDR, SSR, ROL, electoral assistance, support to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extension/restoration of State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authority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Peacebuilding activities –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create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conditions for lasting peace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Different roles of mission components – lead, support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examples of mandated tasks which are peacebuilding activities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Describe peacebuilding activities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Identify different roles of mission components in peacebuilding activities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4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</a:t>
            </a: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Overview of </a:t>
            </a:r>
            <a:r>
              <a:rPr lang="en-US" sz="2400" dirty="0" err="1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Peacebuilding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Activities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Mine Action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Disarmament, Demobilization &amp;</a:t>
            </a: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Reintegration of Ex-Combatants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Security Sector Reform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Rule of Law-Related Activities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Electoral Assistance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Support to the Restoration &amp;</a:t>
            </a: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Extension of State Authority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does it mean to be “safe” and “secure”?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How does the </a:t>
            </a:r>
            <a:r>
              <a:rPr lang="en-US" sz="2400" dirty="0" smtClean="0">
                <a:latin typeface="Century Gothic" panose="020B0502020202020204" pitchFamily="34" charset="0"/>
              </a:rPr>
              <a:t>state </a:t>
            </a:r>
            <a:r>
              <a:rPr lang="en-US" sz="2400" dirty="0">
                <a:latin typeface="Century Gothic" panose="020B0502020202020204" pitchFamily="34" charset="0"/>
              </a:rPr>
              <a:t>contribute?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How can the mission support the </a:t>
            </a:r>
            <a:r>
              <a:rPr lang="en-US" sz="2400" dirty="0" smtClean="0">
                <a:latin typeface="Century Gothic" panose="020B0502020202020204" pitchFamily="34" charset="0"/>
              </a:rPr>
              <a:t>state</a:t>
            </a:r>
            <a:r>
              <a:rPr lang="en-US" sz="2400" dirty="0">
                <a:latin typeface="Century Gothic" panose="020B0502020202020204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15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Film: 6:48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5-7 minutes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2000" dirty="0">
                <a:latin typeface="Century Gothic" panose="020B0502020202020204" pitchFamily="34" charset="0"/>
                <a:hlinkClick r:id="rId3"/>
              </a:rPr>
              <a:t>https://www.youtube.com/watch?v=LSWR_WXDMhU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2.2.1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5737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Film: </a:t>
            </a:r>
            <a:r>
              <a:rPr lang="en-US" sz="2400" i="1" dirty="0" smtClean="0">
                <a:solidFill>
                  <a:srgbClr val="002060"/>
                </a:solidFill>
                <a:latin typeface="Century Gothic"/>
                <a:cs typeface="Century Gothic"/>
              </a:rPr>
              <a:t>Rule of Law, Peace and Security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499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 Overview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of Peacebuilding Activities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772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Mine Action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Disarmament, Demobilization and Reintegration (DDR)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Security Sector Reform (SSR)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Rule of Law (ROL)-related activities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Electoral </a:t>
            </a:r>
            <a:r>
              <a:rPr lang="en-US" sz="2400" dirty="0">
                <a:latin typeface="Century Gothic"/>
                <a:cs typeface="Century Gothic"/>
              </a:rPr>
              <a:t>assistance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Support to the restoration and extension of </a:t>
            </a:r>
            <a:r>
              <a:rPr lang="en-US" sz="2400" dirty="0" smtClean="0">
                <a:latin typeface="Century Gothic"/>
                <a:cs typeface="Century Gothic"/>
              </a:rPr>
              <a:t>State </a:t>
            </a:r>
            <a:r>
              <a:rPr lang="en-US" sz="2400" dirty="0">
                <a:latin typeface="Century Gothic"/>
                <a:cs typeface="Century Gothic"/>
              </a:rPr>
              <a:t>authority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testimonies of </a:t>
            </a:r>
            <a:r>
              <a:rPr lang="en-US" sz="2400" dirty="0" smtClean="0">
                <a:latin typeface="Century Gothic" panose="020B0502020202020204" pitchFamily="34" charset="0"/>
              </a:rPr>
              <a:t>civilians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 impact of the challenges on </a:t>
            </a:r>
            <a:r>
              <a:rPr lang="en-US" sz="2400" dirty="0" smtClean="0">
                <a:latin typeface="Century Gothic" panose="020B0502020202020204" pitchFamily="34" charset="0"/>
              </a:rPr>
              <a:t>civilians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is needed to improve lives?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15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5-7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2.2.2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5991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Importance of </a:t>
            </a:r>
            <a:r>
              <a:rPr lang="en-US" sz="2400" dirty="0" err="1" smtClean="0">
                <a:solidFill>
                  <a:srgbClr val="002060"/>
                </a:solidFill>
                <a:latin typeface="Century Gothic"/>
                <a:cs typeface="Century Gothic"/>
              </a:rPr>
              <a:t>Peacebuilding</a:t>
            </a: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 Activities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3083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 Mine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Action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To reduce the threat and impact of </a:t>
            </a:r>
            <a:r>
              <a:rPr lang="en-US" sz="2400" dirty="0" smtClean="0">
                <a:latin typeface="Century Gothic"/>
                <a:cs typeface="Century Gothic"/>
              </a:rPr>
              <a:t>landmines, explosive </a:t>
            </a:r>
            <a:r>
              <a:rPr lang="en-US" sz="2400" dirty="0">
                <a:latin typeface="Century Gothic"/>
                <a:cs typeface="Century Gothic"/>
              </a:rPr>
              <a:t>remnants of </a:t>
            </a:r>
            <a:r>
              <a:rPr lang="en-US" sz="2400" dirty="0" smtClean="0">
                <a:latin typeface="Century Gothic"/>
                <a:cs typeface="Century Gothic"/>
              </a:rPr>
              <a:t>war, other explosive hazards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Five pillars:</a:t>
            </a:r>
          </a:p>
          <a:p>
            <a:pPr marL="804863" indent="-466725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Clearance</a:t>
            </a:r>
          </a:p>
          <a:p>
            <a:pPr marL="804863" indent="-466725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Risk education</a:t>
            </a:r>
          </a:p>
          <a:p>
            <a:pPr marL="804863" indent="-466725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Victim assistance</a:t>
            </a:r>
          </a:p>
          <a:p>
            <a:pPr marL="804863" indent="-466725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Stockpile destruction</a:t>
            </a:r>
          </a:p>
          <a:p>
            <a:pPr marL="804863" indent="-466725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Advocacy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2" descr="F:\CPTM END\CPTM Slides Content\m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191000"/>
            <a:ext cx="309849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1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 Mine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Action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United Nations Mine Action Service (UNMAS)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UNPKO </a:t>
            </a:r>
            <a:r>
              <a:rPr lang="en-US" sz="2400" dirty="0" smtClean="0">
                <a:latin typeface="Century Gothic"/>
                <a:cs typeface="Century Gothic"/>
              </a:rPr>
              <a:t>integrates </a:t>
            </a:r>
            <a:r>
              <a:rPr lang="en-US" sz="2400" dirty="0">
                <a:latin typeface="Century Gothic"/>
                <a:cs typeface="Century Gothic"/>
              </a:rPr>
              <a:t>mine </a:t>
            </a:r>
            <a:r>
              <a:rPr lang="en-US" sz="2400" dirty="0" smtClean="0">
                <a:latin typeface="Century Gothic"/>
                <a:cs typeface="Century Gothic"/>
              </a:rPr>
              <a:t>action, UNMAS leads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4" descr="http://www.mineaction.org/sites/default/files/UNMAS_square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05739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1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4295</TotalTime>
  <Words>834</Words>
  <Application>Microsoft Office PowerPoint</Application>
  <PresentationFormat>On-screen Show (4:3)</PresentationFormat>
  <Paragraphs>180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122</cp:revision>
  <dcterms:created xsi:type="dcterms:W3CDTF">2015-12-09T18:20:24Z</dcterms:created>
  <dcterms:modified xsi:type="dcterms:W3CDTF">2017-05-08T16:50:55Z</dcterms:modified>
</cp:coreProperties>
</file>